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webm" ContentType="video/webm"/>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34" r:id="rId1"/>
  </p:sldMasterIdLst>
  <p:notesMasterIdLst>
    <p:notesMasterId r:id="rId12"/>
  </p:notesMasterIdLst>
  <p:sldIdLst>
    <p:sldId id="256" r:id="rId2"/>
    <p:sldId id="257" r:id="rId3"/>
    <p:sldId id="258" r:id="rId4"/>
    <p:sldId id="259" r:id="rId5"/>
    <p:sldId id="266" r:id="rId6"/>
    <p:sldId id="265" r:id="rId7"/>
    <p:sldId id="260" r:id="rId8"/>
    <p:sldId id="261" r:id="rId9"/>
    <p:sldId id="264" r:id="rId10"/>
    <p:sldId id="262"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775EF9-1936-4D52-923E-DC6C35614060}">
          <p14:sldIdLst>
            <p14:sldId id="256"/>
            <p14:sldId id="257"/>
          </p14:sldIdLst>
        </p14:section>
        <p14:section name="Untitled Section" id="{F090A6F0-F6B8-4C96-965B-FD6C02F7821B}">
          <p14:sldIdLst>
            <p14:sldId id="258"/>
            <p14:sldId id="259"/>
            <p14:sldId id="266"/>
            <p14:sldId id="265"/>
            <p14:sldId id="260"/>
          </p14:sldIdLst>
        </p14:section>
        <p14:section name="Untitled Section" id="{FB9D4340-E3CA-4AE5-A691-AB3C918320D1}">
          <p14:sldIdLst>
            <p14:sldId id="261"/>
            <p14:sldId id="264"/>
            <p14:sldId id="262"/>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ert Field" initials="RF" lastIdx="1" clrIdx="0">
    <p:extLst>
      <p:ext uri="{19B8F6BF-5375-455C-9EA6-DF929625EA0E}">
        <p15:presenceInfo xmlns:p15="http://schemas.microsoft.com/office/powerpoint/2012/main" userId="755a445931ef527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CDE4"/>
    <a:srgbClr val="4A58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126" y="6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image1.jpg>
</file>

<file path=ppt/media/image10.png>
</file>

<file path=ppt/media/image2.jpeg>
</file>

<file path=ppt/media/image3.png>
</file>

<file path=ppt/media/image4.png>
</file>

<file path=ppt/media/image5.png>
</file>

<file path=ppt/media/image6.png>
</file>

<file path=ppt/media/image7.jpg>
</file>

<file path=ppt/media/image8.JP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5577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8459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3715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30818" y="601724"/>
            <a:ext cx="6477805" cy="2190535"/>
          </a:xfrm>
        </p:spPr>
        <p:txBody>
          <a:bodyPr bIns="0" anchor="b">
            <a:normAutofit/>
          </a:bodyPr>
          <a:lstStyle>
            <a:lvl1pPr algn="ctr">
              <a:defRPr sz="4950"/>
            </a:lvl1pPr>
          </a:lstStyle>
          <a:p>
            <a:r>
              <a:rPr lang="en-US"/>
              <a:t>Click to edit Master title style</a:t>
            </a:r>
            <a:endParaRPr lang="en-US" dirty="0"/>
          </a:p>
        </p:txBody>
      </p:sp>
      <p:sp>
        <p:nvSpPr>
          <p:cNvPr id="3" name="Subtitle 2"/>
          <p:cNvSpPr>
            <a:spLocks noGrp="1"/>
          </p:cNvSpPr>
          <p:nvPr>
            <p:ph type="subTitle" idx="1"/>
          </p:nvPr>
        </p:nvSpPr>
        <p:spPr>
          <a:xfrm>
            <a:off x="1330818" y="2793056"/>
            <a:ext cx="6477804" cy="733216"/>
          </a:xfrm>
        </p:spPr>
        <p:txBody>
          <a:bodyPr tIns="91440" bIns="91440">
            <a:normAutofit/>
          </a:bodyPr>
          <a:lstStyle>
            <a:lvl1pPr marL="0" indent="0" algn="ctr">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1088684" y="246981"/>
            <a:ext cx="4220081" cy="231901"/>
          </a:xfrm>
        </p:spPr>
        <p:txBody>
          <a:bodyPr/>
          <a:lstStyle/>
          <a:p>
            <a:endParaRPr lang="en-US" dirty="0"/>
          </a:p>
        </p:txBody>
      </p:sp>
      <p:sp>
        <p:nvSpPr>
          <p:cNvPr id="6" name="Slide Number Placeholder 5"/>
          <p:cNvSpPr>
            <a:spLocks noGrp="1"/>
          </p:cNvSpPr>
          <p:nvPr>
            <p:ph type="sldNum" sz="quarter" idx="12"/>
          </p:nvPr>
        </p:nvSpPr>
        <p:spPr>
          <a:xfrm>
            <a:off x="357626" y="599230"/>
            <a:ext cx="608264" cy="37768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71971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76964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5289"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599230"/>
            <a:ext cx="5638991" cy="34949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51818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641395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78130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89815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30817" y="1317098"/>
            <a:ext cx="6482366" cy="1476755"/>
          </a:xfrm>
        </p:spPr>
        <p:txBody>
          <a:bodyPr anchor="b">
            <a:normAutofit/>
          </a:bodyPr>
          <a:lstStyle>
            <a:lvl1pPr algn="ctr">
              <a:defRPr sz="2700"/>
            </a:lvl1pPr>
          </a:lstStyle>
          <a:p>
            <a:r>
              <a:rPr lang="en-US"/>
              <a:t>Click to edit Master title style</a:t>
            </a:r>
            <a:endParaRPr lang="en-US" dirty="0"/>
          </a:p>
        </p:txBody>
      </p:sp>
      <p:sp>
        <p:nvSpPr>
          <p:cNvPr id="3" name="Text Placeholder 2"/>
          <p:cNvSpPr>
            <a:spLocks noGrp="1"/>
          </p:cNvSpPr>
          <p:nvPr>
            <p:ph type="body" idx="1"/>
          </p:nvPr>
        </p:nvSpPr>
        <p:spPr>
          <a:xfrm>
            <a:off x="1330817" y="2793853"/>
            <a:ext cx="6482366" cy="820490"/>
          </a:xfrm>
        </p:spPr>
        <p:txBody>
          <a:bodyPr tIns="91440">
            <a:normAutofit/>
          </a:bodyPr>
          <a:lstStyle>
            <a:lvl1pPr marL="0" indent="0" algn="ctr">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91232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6970183"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1508159"/>
            <a:ext cx="3366491" cy="25864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90605" y="1513007"/>
            <a:ext cx="3366491" cy="258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88781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6971702"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1514662"/>
            <a:ext cx="3366596" cy="60145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85393" y="2118202"/>
            <a:ext cx="3366596" cy="19833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92019" y="1517253"/>
            <a:ext cx="3366596" cy="601678"/>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92019" y="2116119"/>
            <a:ext cx="3366596" cy="197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23914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12627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61496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221475" cy="1804889"/>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547743" y="599230"/>
            <a:ext cx="4509353" cy="34941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2404119"/>
            <a:ext cx="2221475" cy="1686136"/>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83963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5608041" y="361628"/>
            <a:ext cx="3055900" cy="3861826"/>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441724"/>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24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087747" y="2294700"/>
            <a:ext cx="4143303" cy="1567601"/>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085537" y="4102393"/>
            <a:ext cx="4145513" cy="240092"/>
          </a:xfrm>
        </p:spPr>
        <p:txBody>
          <a:bodyPr/>
          <a:lstStyle>
            <a:lvl1pPr algn="l">
              <a:defRPr/>
            </a:lvl1pPr>
          </a:lstStyle>
          <a:p>
            <a:endParaRPr lang="en-US" dirty="0"/>
          </a:p>
        </p:txBody>
      </p:sp>
      <p:sp>
        <p:nvSpPr>
          <p:cNvPr id="6" name="Footer Placeholder 5"/>
          <p:cNvSpPr>
            <a:spLocks noGrp="1"/>
          </p:cNvSpPr>
          <p:nvPr>
            <p:ph type="ftr" sz="quarter" idx="11"/>
          </p:nvPr>
        </p:nvSpPr>
        <p:spPr>
          <a:xfrm>
            <a:off x="1085537" y="238981"/>
            <a:ext cx="4155753" cy="240698"/>
          </a:xfrm>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704826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88685" y="603390"/>
            <a:ext cx="6968411" cy="7869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1511799"/>
            <a:ext cx="6968411" cy="25879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31560" y="247778"/>
            <a:ext cx="2625536" cy="231901"/>
          </a:xfrm>
          <a:prstGeom prst="rect">
            <a:avLst/>
          </a:prstGeom>
        </p:spPr>
        <p:txBody>
          <a:bodyPr vert="horz" lIns="91440" tIns="45720" rIns="91440" bIns="45720" rtlCol="0" anchor="ctr"/>
          <a:lstStyle>
            <a:lvl1pPr algn="r">
              <a:defRPr sz="75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1088684" y="246981"/>
            <a:ext cx="4220081"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599230"/>
            <a:ext cx="608264" cy="377684"/>
          </a:xfrm>
          <a:prstGeom prst="rect">
            <a:avLst/>
          </a:prstGeom>
        </p:spPr>
        <p:txBody>
          <a:bodyPr vert="horz" lIns="91440" tIns="45720" rIns="91440" bIns="45720" rtlCol="0" anchor="t"/>
          <a:lstStyle>
            <a:lvl1pPr algn="r">
              <a:defRPr sz="2100">
                <a:solidFill>
                  <a:schemeClr val="accent1"/>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9" name="Rectangle 8"/>
          <p:cNvSpPr/>
          <p:nvPr/>
        </p:nvSpPr>
        <p:spPr>
          <a:xfrm>
            <a:off x="0" y="2716718"/>
            <a:ext cx="9144000" cy="1879488"/>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5">
            <a:extLst>
              <a:ext uri="{28A0092B-C50C-407E-A947-70E740481C1C}">
                <a14:useLocalDpi xmlns:a14="http://schemas.microsoft.com/office/drawing/2010/main" val="0"/>
              </a:ext>
            </a:extLst>
          </a:blip>
          <a:srcRect t="1538" b="-1538"/>
          <a:stretch/>
        </p:blipFill>
        <p:spPr>
          <a:xfrm>
            <a:off x="0" y="4597003"/>
            <a:ext cx="9144000" cy="557213"/>
          </a:xfrm>
          <a:prstGeom prst="rect">
            <a:avLst/>
          </a:prstGeom>
        </p:spPr>
      </p:pic>
      <p:cxnSp>
        <p:nvCxnSpPr>
          <p:cNvPr id="12" name="Straight Connector 11"/>
          <p:cNvCxnSpPr/>
          <p:nvPr/>
        </p:nvCxnSpPr>
        <p:spPr>
          <a:xfrm>
            <a:off x="0" y="460360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4171192"/>
      </p:ext>
    </p:extLst>
  </p:cSld>
  <p:clrMap bg1="dk1" tx1="lt1" bg2="dk2" tx2="lt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Lst>
  <p:hf sldNum="0" hdr="0" dt="0"/>
  <p:txStyles>
    <p:titleStyle>
      <a:lvl1pPr algn="ctr" defTabSz="685800" rtl="0" eaLnBrk="1" latinLnBrk="0" hangingPunct="1">
        <a:lnSpc>
          <a:spcPct val="90000"/>
        </a:lnSpc>
        <a:spcBef>
          <a:spcPct val="0"/>
        </a:spcBef>
        <a:buNone/>
        <a:defRPr sz="2400" b="0" i="0" kern="1200" cap="all">
          <a:solidFill>
            <a:schemeClr val="accent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8.JPG"/><Relationship Id="rId5" Type="http://schemas.openxmlformats.org/officeDocument/2006/relationships/hyperlink" Target="https://github.com/kerbunker/game-collection" TargetMode="External"/><Relationship Id="rId4" Type="http://schemas.openxmlformats.org/officeDocument/2006/relationships/hyperlink" Target="https://shrouded-lowlands-29772.herokuapp.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file:///C:\Bootcamp\Repo\Project%202\Game-Collection\public\stylesheets\landing.html"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webm"/><Relationship Id="rId1" Type="http://schemas.microsoft.com/office/2007/relationships/media" Target="../media/media1.webm"/><Relationship Id="rId6" Type="http://schemas.openxmlformats.org/officeDocument/2006/relationships/image" Target="../media/image10.png"/><Relationship Id="rId5" Type="http://schemas.openxmlformats.org/officeDocument/2006/relationships/image" Target="../media/image8.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797901"/>
            <a:ext cx="8520600" cy="714987"/>
          </a:xfrm>
          <a:prstGeom prst="rect">
            <a:avLst/>
          </a:prstGeom>
        </p:spPr>
        <p:txBody>
          <a:bodyPr spcFirstLastPara="1" wrap="square" lIns="91425" tIns="91425" rIns="91425" bIns="91425" anchor="b" anchorCtr="0">
            <a:noAutofit/>
          </a:bodyPr>
          <a:lstStyle/>
          <a:p>
            <a:pPr>
              <a:spcBef>
                <a:spcPts val="0"/>
              </a:spcBef>
              <a:buSzPts val="3600"/>
            </a:pPr>
            <a:r>
              <a:rPr lang="en-US" sz="3600" dirty="0">
                <a:solidFill>
                  <a:srgbClr val="4A5896"/>
                </a:solidFill>
                <a:effectLst>
                  <a:glow rad="50800">
                    <a:srgbClr val="C8CDE4"/>
                  </a:glow>
                </a:effectLst>
                <a:latin typeface="Bauhaus 93" panose="04030905020B02020C02" pitchFamily="82" charset="0"/>
              </a:rPr>
              <a:t>GAME CORNER</a:t>
            </a:r>
            <a:endParaRPr sz="3600" dirty="0">
              <a:solidFill>
                <a:srgbClr val="4A5896"/>
              </a:solidFill>
              <a:effectLst>
                <a:glow rad="50800">
                  <a:srgbClr val="C8CDE4"/>
                </a:glow>
              </a:effectLst>
              <a:latin typeface="Bauhaus 93" panose="04030905020B02020C02" pitchFamily="82" charset="0"/>
            </a:endParaRPr>
          </a:p>
        </p:txBody>
      </p:sp>
      <p:sp>
        <p:nvSpPr>
          <p:cNvPr id="3" name="Subtitle 2">
            <a:extLst>
              <a:ext uri="{FF2B5EF4-FFF2-40B4-BE49-F238E27FC236}">
                <a16:creationId xmlns:a16="http://schemas.microsoft.com/office/drawing/2014/main" id="{E2CAB65E-5D6E-4AB0-BA65-A1167595AE96}"/>
              </a:ext>
            </a:extLst>
          </p:cNvPr>
          <p:cNvSpPr>
            <a:spLocks noGrp="1"/>
          </p:cNvSpPr>
          <p:nvPr>
            <p:ph type="subTitle" idx="1"/>
          </p:nvPr>
        </p:nvSpPr>
        <p:spPr>
          <a:xfrm>
            <a:off x="311700" y="1853622"/>
            <a:ext cx="8520600" cy="2409905"/>
          </a:xfrm>
        </p:spPr>
        <p:txBody>
          <a:bodyPr numCol="5">
            <a:normAutofit fontScale="62500" lnSpcReduction="20000"/>
          </a:bodyPr>
          <a:lstStyle/>
          <a:p>
            <a:pPr marL="114300" indent="0"/>
            <a:r>
              <a:rPr lang="en-US" sz="2600" b="1" dirty="0" err="1"/>
              <a:t>Javarris</a:t>
            </a:r>
            <a:r>
              <a:rPr lang="en-US" sz="2600" b="1" dirty="0"/>
              <a:t> Barnett</a:t>
            </a:r>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r>
              <a:rPr lang="en-US" sz="2600" b="1" dirty="0"/>
              <a:t>Katelyn Bunker</a:t>
            </a:r>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r>
              <a:rPr lang="en-US" sz="2600" b="1" dirty="0" err="1"/>
              <a:t>Khaoula</a:t>
            </a:r>
            <a:r>
              <a:rPr lang="en-US" sz="2600" b="1" dirty="0"/>
              <a:t> </a:t>
            </a:r>
            <a:r>
              <a:rPr lang="en-US" sz="2600" b="1" dirty="0" err="1"/>
              <a:t>Jabour</a:t>
            </a:r>
            <a:endParaRPr lang="en-US" sz="2600" b="1" dirty="0"/>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r>
              <a:rPr lang="en-US" sz="2600" b="1" dirty="0"/>
              <a:t>Lane Byers</a:t>
            </a:r>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endParaRPr lang="en-US" sz="2600" b="1" dirty="0"/>
          </a:p>
          <a:p>
            <a:pPr marL="114300" indent="0"/>
            <a:r>
              <a:rPr lang="en-US" sz="2600" b="1" dirty="0"/>
              <a:t>Robert Field</a:t>
            </a:r>
          </a:p>
          <a:p>
            <a:pPr marL="114300" indent="0"/>
            <a:endParaRPr lang="en-US" sz="2000" dirty="0"/>
          </a:p>
          <a:p>
            <a:pPr marL="114300" indent="0"/>
            <a:endParaRPr lang="en-US" sz="2000" dirty="0"/>
          </a:p>
        </p:txBody>
      </p:sp>
      <p:pic>
        <p:nvPicPr>
          <p:cNvPr id="4" name="Picture 3">
            <a:extLst>
              <a:ext uri="{FF2B5EF4-FFF2-40B4-BE49-F238E27FC236}">
                <a16:creationId xmlns:a16="http://schemas.microsoft.com/office/drawing/2014/main" id="{31775626-902D-4BF4-8A87-C8234F35A30A}"/>
              </a:ext>
            </a:extLst>
          </p:cNvPr>
          <p:cNvPicPr>
            <a:picLocks noChangeAspect="1"/>
          </p:cNvPicPr>
          <p:nvPr/>
        </p:nvPicPr>
        <p:blipFill>
          <a:blip r:embed="rId3"/>
          <a:stretch>
            <a:fillRect/>
          </a:stretch>
        </p:blipFill>
        <p:spPr>
          <a:xfrm>
            <a:off x="602257" y="2673425"/>
            <a:ext cx="1268576" cy="1391798"/>
          </a:xfrm>
          <a:prstGeom prst="rect">
            <a:avLst/>
          </a:prstGeom>
          <a:ln w="12700">
            <a:solidFill>
              <a:schemeClr val="tx1"/>
            </a:solidFill>
          </a:ln>
        </p:spPr>
      </p:pic>
      <p:pic>
        <p:nvPicPr>
          <p:cNvPr id="5" name="Picture 4">
            <a:extLst>
              <a:ext uri="{FF2B5EF4-FFF2-40B4-BE49-F238E27FC236}">
                <a16:creationId xmlns:a16="http://schemas.microsoft.com/office/drawing/2014/main" id="{B2DC1BE3-B54D-4E13-AF2B-4E2E33F0F916}"/>
              </a:ext>
            </a:extLst>
          </p:cNvPr>
          <p:cNvPicPr>
            <a:picLocks noChangeAspect="1"/>
          </p:cNvPicPr>
          <p:nvPr/>
        </p:nvPicPr>
        <p:blipFill>
          <a:blip r:embed="rId4"/>
          <a:stretch>
            <a:fillRect/>
          </a:stretch>
        </p:blipFill>
        <p:spPr>
          <a:xfrm>
            <a:off x="2405935" y="2667737"/>
            <a:ext cx="1015359" cy="1397484"/>
          </a:xfrm>
          <a:prstGeom prst="rect">
            <a:avLst/>
          </a:prstGeom>
          <a:ln w="12700">
            <a:solidFill>
              <a:schemeClr val="tx1"/>
            </a:solidFill>
          </a:ln>
        </p:spPr>
      </p:pic>
      <p:pic>
        <p:nvPicPr>
          <p:cNvPr id="6" name="Picture 5">
            <a:extLst>
              <a:ext uri="{FF2B5EF4-FFF2-40B4-BE49-F238E27FC236}">
                <a16:creationId xmlns:a16="http://schemas.microsoft.com/office/drawing/2014/main" id="{0CD630DF-42C1-4327-B39B-E248FE0101CD}"/>
              </a:ext>
            </a:extLst>
          </p:cNvPr>
          <p:cNvPicPr>
            <a:picLocks noChangeAspect="1"/>
          </p:cNvPicPr>
          <p:nvPr/>
        </p:nvPicPr>
        <p:blipFill>
          <a:blip r:embed="rId5"/>
          <a:stretch>
            <a:fillRect/>
          </a:stretch>
        </p:blipFill>
        <p:spPr>
          <a:xfrm>
            <a:off x="3962227" y="2673425"/>
            <a:ext cx="1406264" cy="1391798"/>
          </a:xfrm>
          <a:prstGeom prst="rect">
            <a:avLst/>
          </a:prstGeom>
          <a:ln w="12700">
            <a:solidFill>
              <a:schemeClr val="tx1"/>
            </a:solidFill>
          </a:ln>
        </p:spPr>
      </p:pic>
      <p:pic>
        <p:nvPicPr>
          <p:cNvPr id="7" name="Picture 6">
            <a:extLst>
              <a:ext uri="{FF2B5EF4-FFF2-40B4-BE49-F238E27FC236}">
                <a16:creationId xmlns:a16="http://schemas.microsoft.com/office/drawing/2014/main" id="{170223BF-3856-4E84-9599-0E5EBA1C39FD}"/>
              </a:ext>
            </a:extLst>
          </p:cNvPr>
          <p:cNvPicPr>
            <a:picLocks noChangeAspect="1"/>
          </p:cNvPicPr>
          <p:nvPr/>
        </p:nvPicPr>
        <p:blipFill>
          <a:blip r:embed="rId6"/>
          <a:stretch>
            <a:fillRect/>
          </a:stretch>
        </p:blipFill>
        <p:spPr>
          <a:xfrm>
            <a:off x="5903593" y="2667737"/>
            <a:ext cx="1015359" cy="1397485"/>
          </a:xfrm>
          <a:prstGeom prst="rect">
            <a:avLst/>
          </a:prstGeom>
          <a:ln w="12700">
            <a:solidFill>
              <a:schemeClr val="tx1"/>
            </a:solidFill>
          </a:ln>
        </p:spPr>
      </p:pic>
      <p:pic>
        <p:nvPicPr>
          <p:cNvPr id="9" name="Picture 8">
            <a:extLst>
              <a:ext uri="{FF2B5EF4-FFF2-40B4-BE49-F238E27FC236}">
                <a16:creationId xmlns:a16="http://schemas.microsoft.com/office/drawing/2014/main" id="{4D8CDF19-37CC-4F19-A7B6-B1443AD989F1}"/>
              </a:ext>
            </a:extLst>
          </p:cNvPr>
          <p:cNvPicPr>
            <a:picLocks noChangeAspect="1"/>
          </p:cNvPicPr>
          <p:nvPr/>
        </p:nvPicPr>
        <p:blipFill>
          <a:blip r:embed="rId7"/>
          <a:stretch>
            <a:fillRect/>
          </a:stretch>
        </p:blipFill>
        <p:spPr>
          <a:xfrm>
            <a:off x="7454055" y="2667737"/>
            <a:ext cx="1008592" cy="1397485"/>
          </a:xfrm>
          <a:prstGeom prst="rect">
            <a:avLst/>
          </a:prstGeom>
          <a:ln w="12700">
            <a:solidFill>
              <a:schemeClr val="tx1"/>
            </a:solidFill>
          </a:ln>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prstGeom prst="rect">
            <a:avLst/>
          </a:prstGeom>
        </p:spPr>
        <p:txBody>
          <a:bodyPr spcFirstLastPara="1" wrap="square" lIns="91425" tIns="91425" rIns="91425" bIns="91425" anchor="t" anchorCtr="0">
            <a:noAutofit/>
          </a:bodyPr>
          <a:lstStyle/>
          <a:p>
            <a:pPr>
              <a:buSzPts val="3600"/>
            </a:pPr>
            <a:r>
              <a:rPr lang="en" sz="3600" dirty="0">
                <a:solidFill>
                  <a:srgbClr val="4A5896"/>
                </a:solidFill>
                <a:effectLst>
                  <a:glow rad="50800">
                    <a:srgbClr val="C8CDE4"/>
                  </a:glow>
                </a:effectLst>
                <a:latin typeface="Bauhaus 93" panose="04030905020B02020C02" pitchFamily="82" charset="0"/>
              </a:rPr>
              <a:t>LINKS</a:t>
            </a:r>
            <a:endParaRPr sz="3600" dirty="0">
              <a:solidFill>
                <a:srgbClr val="4A5896"/>
              </a:solidFill>
              <a:effectLst>
                <a:glow rad="50800">
                  <a:srgbClr val="C8CDE4"/>
                </a:glow>
              </a:effectLst>
              <a:latin typeface="Bauhaus 93" panose="04030905020B02020C02" pitchFamily="82" charset="0"/>
            </a:endParaRPr>
          </a:p>
        </p:txBody>
      </p:sp>
      <p:sp>
        <p:nvSpPr>
          <p:cNvPr id="89" name="Google Shape;89;p19"/>
          <p:cNvSpPr txBox="1">
            <a:spLocks noGrp="1"/>
          </p:cNvSpPr>
          <p:nvPr>
            <p:ph type="body" idx="1"/>
          </p:nvPr>
        </p:nvSpPr>
        <p:spPr>
          <a:xfrm>
            <a:off x="311700" y="1152475"/>
            <a:ext cx="8520600" cy="2866072"/>
          </a:xfrm>
          <a:prstGeom prst="rect">
            <a:avLst/>
          </a:prstGeom>
        </p:spPr>
        <p:txBody>
          <a:bodyPr spcFirstLastPara="1" wrap="square" lIns="91425" tIns="91425" rIns="91425" bIns="91425" anchor="t" anchorCtr="0">
            <a:noAutofit/>
          </a:bodyPr>
          <a:lstStyle/>
          <a:p>
            <a:pPr lvl="0" algn="l" rtl="0">
              <a:spcBef>
                <a:spcPts val="0"/>
              </a:spcBef>
              <a:spcAft>
                <a:spcPts val="0"/>
              </a:spcAft>
              <a:buSzPts val="1800"/>
              <a:buFont typeface="Arial" panose="020B0604020202020204" pitchFamily="34" charset="0"/>
              <a:buChar char="•"/>
            </a:pPr>
            <a:r>
              <a:rPr lang="en" sz="2000" b="1" dirty="0">
                <a:solidFill>
                  <a:schemeClr val="tx1"/>
                </a:solidFill>
              </a:rPr>
              <a:t>Deployed</a:t>
            </a:r>
          </a:p>
          <a:p>
            <a:pPr lvl="1">
              <a:spcBef>
                <a:spcPts val="0"/>
              </a:spcBef>
              <a:buSzPts val="1800"/>
              <a:buFont typeface="Arial" panose="020B0604020202020204" pitchFamily="34" charset="0"/>
              <a:buChar char="•"/>
            </a:pPr>
            <a:r>
              <a:rPr lang="en" sz="2000" b="1" u="sng" dirty="0">
                <a:solidFill>
                  <a:schemeClr val="accent1"/>
                </a:solidFill>
                <a:hlinkClick r:id="rId4">
                  <a:extLst>
                    <a:ext uri="{A12FA001-AC4F-418D-AE19-62706E023703}">
                      <ahyp:hlinkClr xmlns:ahyp="http://schemas.microsoft.com/office/drawing/2018/hyperlinkcolor" val="tx"/>
                    </a:ext>
                  </a:extLst>
                </a:hlinkClick>
              </a:rPr>
              <a:t>Link</a:t>
            </a:r>
            <a:endParaRPr lang="en" sz="2000" b="1" u="sng" dirty="0">
              <a:solidFill>
                <a:schemeClr val="accent1"/>
              </a:solidFill>
            </a:endParaRPr>
          </a:p>
          <a:p>
            <a:pPr lvl="1" indent="-342900">
              <a:spcBef>
                <a:spcPts val="0"/>
              </a:spcBef>
              <a:buSzPts val="1800"/>
              <a:buFont typeface="Arial" panose="020B0604020202020204" pitchFamily="34" charset="0"/>
              <a:buChar char="•"/>
            </a:pPr>
            <a:endParaRPr sz="2000" b="1" dirty="0"/>
          </a:p>
          <a:p>
            <a:pPr lvl="0" algn="l" rtl="0">
              <a:spcBef>
                <a:spcPts val="0"/>
              </a:spcBef>
              <a:spcAft>
                <a:spcPts val="0"/>
              </a:spcAft>
              <a:buSzPts val="1800"/>
              <a:buFont typeface="Arial" panose="020B0604020202020204" pitchFamily="34" charset="0"/>
              <a:buChar char="•"/>
            </a:pPr>
            <a:r>
              <a:rPr lang="en" sz="2000" b="1" dirty="0">
                <a:solidFill>
                  <a:schemeClr val="tx1"/>
                </a:solidFill>
              </a:rPr>
              <a:t>GitHub repo</a:t>
            </a:r>
          </a:p>
          <a:p>
            <a:pPr lvl="1" indent="-342900">
              <a:spcBef>
                <a:spcPts val="0"/>
              </a:spcBef>
              <a:buSzPts val="1800"/>
              <a:buFont typeface="Arial" panose="020B0604020202020204" pitchFamily="34" charset="0"/>
              <a:buChar char="•"/>
            </a:pPr>
            <a:r>
              <a:rPr lang="en-US" sz="2000" b="1" dirty="0">
                <a:solidFill>
                  <a:schemeClr val="accent1"/>
                </a:solidFill>
                <a:hlinkClick r:id="rId5">
                  <a:extLst>
                    <a:ext uri="{A12FA001-AC4F-418D-AE19-62706E023703}">
                      <ahyp:hlinkClr xmlns:ahyp="http://schemas.microsoft.com/office/drawing/2018/hyperlinkcolor" val="tx"/>
                    </a:ext>
                  </a:extLst>
                </a:hlinkClick>
              </a:rPr>
              <a:t>GitHub Repo</a:t>
            </a:r>
            <a:endParaRPr sz="2000" b="1" dirty="0">
              <a:solidFill>
                <a:schemeClr val="accent1"/>
              </a:solidFill>
            </a:endParaRPr>
          </a:p>
        </p:txBody>
      </p:sp>
      <p:pic>
        <p:nvPicPr>
          <p:cNvPr id="4" name="Picture 3">
            <a:extLst>
              <a:ext uri="{FF2B5EF4-FFF2-40B4-BE49-F238E27FC236}">
                <a16:creationId xmlns:a16="http://schemas.microsoft.com/office/drawing/2014/main" id="{0D9CF9A0-EB27-4D6D-9E69-4F038E4549D4}"/>
              </a:ext>
            </a:extLst>
          </p:cNvPr>
          <p:cNvPicPr>
            <a:picLocks noChangeAspect="1"/>
          </p:cNvPicPr>
          <p:nvPr/>
        </p:nvPicPr>
        <p:blipFill>
          <a:blip r:embed="rId6"/>
          <a:stretch>
            <a:fillRect/>
          </a:stretch>
        </p:blipFill>
        <p:spPr>
          <a:xfrm>
            <a:off x="7974020" y="4189016"/>
            <a:ext cx="858280" cy="820613"/>
          </a:xfrm>
          <a:prstGeom prst="rect">
            <a:avLst/>
          </a:prstGeom>
        </p:spPr>
      </p:pic>
    </p:spTree>
  </p:cSld>
  <p:clrMapOvr>
    <a:masterClrMapping/>
  </p:clrMapOvr>
  <p:transition spd="slow">
    <p:push dir="u"/>
    <p:sndAc>
      <p:stSnd>
        <p:snd r:embed="rId3" name="applause.wav"/>
      </p:stSnd>
    </p:sndAc>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spcAft>
                <a:spcPts val="0"/>
              </a:spcAft>
            </a:pPr>
            <a:r>
              <a:rPr lang="en" sz="3600" dirty="0">
                <a:solidFill>
                  <a:srgbClr val="4A5896"/>
                </a:solidFill>
                <a:effectLst>
                  <a:glow rad="50800">
                    <a:srgbClr val="C8CDE4"/>
                  </a:glow>
                </a:effectLst>
                <a:latin typeface="Bauhaus 93" panose="04030905020B02020C02" pitchFamily="82" charset="0"/>
              </a:rPr>
              <a:t>ELEVATOR PITCH - Javarris</a:t>
            </a:r>
            <a:endParaRPr sz="3600" dirty="0">
              <a:solidFill>
                <a:srgbClr val="4A5896"/>
              </a:solidFill>
              <a:effectLst>
                <a:glow rad="50800">
                  <a:srgbClr val="C8CDE4"/>
                </a:glow>
              </a:effectLst>
              <a:latin typeface="Bauhaus 93" panose="04030905020B02020C02" pitchFamily="82" charset="0"/>
            </a:endParaRPr>
          </a:p>
        </p:txBody>
      </p:sp>
      <p:sp>
        <p:nvSpPr>
          <p:cNvPr id="2" name="Text Placeholder 1">
            <a:extLst>
              <a:ext uri="{FF2B5EF4-FFF2-40B4-BE49-F238E27FC236}">
                <a16:creationId xmlns:a16="http://schemas.microsoft.com/office/drawing/2014/main" id="{722505F7-0F1B-419A-BFD7-F60453CF57A8}"/>
              </a:ext>
            </a:extLst>
          </p:cNvPr>
          <p:cNvSpPr>
            <a:spLocks noGrp="1"/>
          </p:cNvSpPr>
          <p:nvPr>
            <p:ph type="body" idx="1"/>
          </p:nvPr>
        </p:nvSpPr>
        <p:spPr>
          <a:xfrm>
            <a:off x="311700" y="1152475"/>
            <a:ext cx="8520600" cy="2938262"/>
          </a:xfrm>
        </p:spPr>
        <p:txBody>
          <a:bodyPr/>
          <a:lstStyle/>
          <a:p>
            <a:r>
              <a:rPr lang="en-US" sz="2000" b="1" dirty="0"/>
              <a:t>Are you a board game fanatic?</a:t>
            </a:r>
          </a:p>
          <a:p>
            <a:endParaRPr lang="en-US" sz="2000" b="1" dirty="0"/>
          </a:p>
          <a:p>
            <a:r>
              <a:rPr lang="en-US" sz="2000" b="1" dirty="0"/>
              <a:t>This is the right place to keep track of your collection of games!  </a:t>
            </a:r>
            <a:r>
              <a:rPr lang="en-US" sz="2000" b="1" dirty="0">
                <a:solidFill>
                  <a:schemeClr val="accent1"/>
                </a:solidFill>
                <a:hlinkClick r:id="rId3">
                  <a:extLst>
                    <a:ext uri="{A12FA001-AC4F-418D-AE19-62706E023703}">
                      <ahyp:hlinkClr xmlns:ahyp="http://schemas.microsoft.com/office/drawing/2018/hyperlinkcolor" val="tx"/>
                    </a:ext>
                  </a:extLst>
                </a:hlinkClick>
              </a:rPr>
              <a:t>Sign up </a:t>
            </a:r>
            <a:r>
              <a:rPr lang="en-US" sz="2000" b="1" dirty="0"/>
              <a:t>to start building your list of favorite games that you want to play again, games that you hate and never want to see, or games that you want to buy and play.</a:t>
            </a:r>
          </a:p>
          <a:p>
            <a:pPr marL="114300" indent="0">
              <a:buNone/>
            </a:pPr>
            <a:endParaRPr lang="en-US" dirty="0"/>
          </a:p>
        </p:txBody>
      </p:sp>
      <p:pic>
        <p:nvPicPr>
          <p:cNvPr id="6" name="Picture 5">
            <a:extLst>
              <a:ext uri="{FF2B5EF4-FFF2-40B4-BE49-F238E27FC236}">
                <a16:creationId xmlns:a16="http://schemas.microsoft.com/office/drawing/2014/main" id="{960984CA-91CD-4DC3-8D35-543A36E9888F}"/>
              </a:ext>
            </a:extLst>
          </p:cNvPr>
          <p:cNvPicPr>
            <a:picLocks noChangeAspect="1"/>
          </p:cNvPicPr>
          <p:nvPr/>
        </p:nvPicPr>
        <p:blipFill>
          <a:blip r:embed="rId4"/>
          <a:stretch>
            <a:fillRect/>
          </a:stretch>
        </p:blipFill>
        <p:spPr>
          <a:xfrm>
            <a:off x="7974020" y="4236130"/>
            <a:ext cx="858280" cy="820613"/>
          </a:xfrm>
          <a:prstGeom prst="rect">
            <a:avLst/>
          </a:prstGeom>
        </p:spPr>
      </p:pic>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prstGeom prst="rect">
            <a:avLst/>
          </a:prstGeom>
        </p:spPr>
        <p:txBody>
          <a:bodyPr spcFirstLastPara="1" wrap="square" lIns="91425" tIns="91425" rIns="91425" bIns="91425" anchor="t" anchorCtr="0">
            <a:noAutofit/>
          </a:bodyPr>
          <a:lstStyle/>
          <a:p>
            <a:pPr>
              <a:buSzPts val="3600"/>
            </a:pPr>
            <a:r>
              <a:rPr lang="en" sz="3600" dirty="0">
                <a:solidFill>
                  <a:srgbClr val="4A5896"/>
                </a:solidFill>
                <a:effectLst>
                  <a:glow rad="50800">
                    <a:srgbClr val="C8CDE4"/>
                  </a:glow>
                </a:effectLst>
                <a:latin typeface="Bauhaus 93" panose="04030905020B02020C02" pitchFamily="82" charset="0"/>
              </a:rPr>
              <a:t>USER CONCEPT - katelyn</a:t>
            </a:r>
            <a:endParaRPr sz="3600" dirty="0">
              <a:solidFill>
                <a:srgbClr val="4A5896"/>
              </a:solidFill>
              <a:effectLst>
                <a:glow rad="50800">
                  <a:srgbClr val="C8CDE4"/>
                </a:glow>
              </a:effectLst>
              <a:latin typeface="Bauhaus 93" panose="04030905020B02020C02" pitchFamily="82" charset="0"/>
            </a:endParaRPr>
          </a:p>
        </p:txBody>
      </p:sp>
      <p:sp>
        <p:nvSpPr>
          <p:cNvPr id="66" name="Google Shape;66;p15"/>
          <p:cNvSpPr txBox="1">
            <a:spLocks noGrp="1"/>
          </p:cNvSpPr>
          <p:nvPr>
            <p:ph type="body" idx="1"/>
          </p:nvPr>
        </p:nvSpPr>
        <p:spPr>
          <a:xfrm>
            <a:off x="311700" y="1152475"/>
            <a:ext cx="8520600" cy="2854041"/>
          </a:xfrm>
          <a:prstGeom prst="rect">
            <a:avLst/>
          </a:prstGeom>
        </p:spPr>
        <p:txBody>
          <a:bodyPr spcFirstLastPara="1" wrap="square" lIns="91425" tIns="91425" rIns="91425" bIns="91425" anchor="t" anchorCtr="0">
            <a:noAutofit/>
          </a:bodyPr>
          <a:lstStyle/>
          <a:p>
            <a:r>
              <a:rPr lang="en-US" sz="2000" b="1" dirty="0">
                <a:solidFill>
                  <a:schemeClr val="tx1"/>
                </a:solidFill>
              </a:rPr>
              <a:t>As a board game fanatic // I would like a place to keep track of my collection of games I've played // so that I can remember what games I've loved and hated</a:t>
            </a:r>
            <a:endParaRPr sz="2000" b="1" dirty="0">
              <a:solidFill>
                <a:schemeClr val="tx1"/>
              </a:solidFill>
            </a:endParaRPr>
          </a:p>
        </p:txBody>
      </p:sp>
      <p:pic>
        <p:nvPicPr>
          <p:cNvPr id="2" name="Picture 1">
            <a:extLst>
              <a:ext uri="{FF2B5EF4-FFF2-40B4-BE49-F238E27FC236}">
                <a16:creationId xmlns:a16="http://schemas.microsoft.com/office/drawing/2014/main" id="{295842B5-2B6F-40AE-8748-AD44AEB02498}"/>
              </a:ext>
            </a:extLst>
          </p:cNvPr>
          <p:cNvPicPr>
            <a:picLocks noChangeAspect="1"/>
          </p:cNvPicPr>
          <p:nvPr/>
        </p:nvPicPr>
        <p:blipFill>
          <a:blip r:embed="rId3"/>
          <a:stretch>
            <a:fillRect/>
          </a:stretch>
        </p:blipFill>
        <p:spPr>
          <a:xfrm>
            <a:off x="7972689" y="4147631"/>
            <a:ext cx="859611" cy="823031"/>
          </a:xfrm>
          <a:prstGeom prst="rect">
            <a:avLst/>
          </a:prstGeom>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buSzPts val="3600"/>
            </a:pPr>
            <a:r>
              <a:rPr lang="en" sz="3600" dirty="0">
                <a:solidFill>
                  <a:srgbClr val="4A5896"/>
                </a:solidFill>
                <a:effectLst>
                  <a:glow rad="50800">
                    <a:srgbClr val="C8CDE4"/>
                  </a:glow>
                </a:effectLst>
                <a:latin typeface="Bauhaus 93" panose="04030905020B02020C02" pitchFamily="82" charset="0"/>
              </a:rPr>
              <a:t>PROCESS - khaoula</a:t>
            </a:r>
            <a:endParaRPr sz="3600" dirty="0">
              <a:solidFill>
                <a:srgbClr val="4A5896"/>
              </a:solidFill>
              <a:effectLst>
                <a:glow rad="50800">
                  <a:srgbClr val="C8CDE4"/>
                </a:glow>
              </a:effectLst>
              <a:latin typeface="Bauhaus 93" panose="04030905020B02020C02" pitchFamily="82" charset="0"/>
            </a:endParaRPr>
          </a:p>
        </p:txBody>
      </p:sp>
      <p:sp>
        <p:nvSpPr>
          <p:cNvPr id="72" name="Google Shape;72;p16"/>
          <p:cNvSpPr txBox="1">
            <a:spLocks noGrp="1"/>
          </p:cNvSpPr>
          <p:nvPr>
            <p:ph type="body" idx="1"/>
          </p:nvPr>
        </p:nvSpPr>
        <p:spPr>
          <a:xfrm>
            <a:off x="311700" y="1152475"/>
            <a:ext cx="8520600" cy="2781851"/>
          </a:xfrm>
          <a:prstGeom prst="rect">
            <a:avLst/>
          </a:prstGeom>
        </p:spPr>
        <p:txBody>
          <a:bodyPr spcFirstLastPara="1" wrap="square" lIns="91425" tIns="91425" rIns="91425" bIns="91425" anchor="t" anchorCtr="0">
            <a:noAutofit/>
          </a:bodyPr>
          <a:lstStyle/>
          <a:p>
            <a:pPr lvl="0" algn="l" rtl="0">
              <a:spcBef>
                <a:spcPts val="0"/>
              </a:spcBef>
              <a:spcAft>
                <a:spcPts val="0"/>
              </a:spcAft>
              <a:buSzPts val="1800"/>
              <a:buFont typeface="Arial" panose="020B0604020202020204" pitchFamily="34" charset="0"/>
              <a:buChar char="•"/>
            </a:pPr>
            <a:r>
              <a:rPr lang="en" sz="2000" b="1" dirty="0">
                <a:solidFill>
                  <a:schemeClr val="tx1"/>
                </a:solidFill>
              </a:rPr>
              <a:t>Breakdown of tasks and roles</a:t>
            </a:r>
          </a:p>
          <a:p>
            <a:pPr lvl="1" indent="-342900">
              <a:spcBef>
                <a:spcPts val="0"/>
              </a:spcBef>
              <a:buSzPts val="1800"/>
              <a:buFont typeface="Arial" panose="020B0604020202020204" pitchFamily="34" charset="0"/>
              <a:buChar char="•"/>
            </a:pPr>
            <a:r>
              <a:rPr lang="en-US" sz="2000" b="1" dirty="0" err="1">
                <a:solidFill>
                  <a:schemeClr val="tx1"/>
                </a:solidFill>
              </a:rPr>
              <a:t>Javarris</a:t>
            </a:r>
            <a:r>
              <a:rPr lang="en-US" sz="2000" b="1" dirty="0">
                <a:solidFill>
                  <a:schemeClr val="tx1"/>
                </a:solidFill>
              </a:rPr>
              <a:t> Barnett – Server side and backend functionality</a:t>
            </a:r>
          </a:p>
          <a:p>
            <a:pPr lvl="1" indent="-342900">
              <a:spcBef>
                <a:spcPts val="0"/>
              </a:spcBef>
              <a:buSzPts val="1800"/>
              <a:buFont typeface="Arial" panose="020B0604020202020204" pitchFamily="34" charset="0"/>
              <a:buChar char="•"/>
            </a:pPr>
            <a:r>
              <a:rPr lang="en-US" sz="2000" b="1" dirty="0">
                <a:solidFill>
                  <a:schemeClr val="tx1"/>
                </a:solidFill>
              </a:rPr>
              <a:t>Katelyn Bunker – API Calls and Models</a:t>
            </a:r>
          </a:p>
          <a:p>
            <a:pPr lvl="1" indent="-342900">
              <a:spcBef>
                <a:spcPts val="0"/>
              </a:spcBef>
              <a:buSzPts val="1800"/>
              <a:buFont typeface="Arial" panose="020B0604020202020204" pitchFamily="34" charset="0"/>
              <a:buChar char="•"/>
            </a:pPr>
            <a:r>
              <a:rPr lang="en-US" sz="2000" b="1" dirty="0" err="1">
                <a:solidFill>
                  <a:schemeClr val="tx1"/>
                </a:solidFill>
              </a:rPr>
              <a:t>Khaoula</a:t>
            </a:r>
            <a:r>
              <a:rPr lang="en-US" sz="2000" b="1" dirty="0">
                <a:solidFill>
                  <a:schemeClr val="tx1"/>
                </a:solidFill>
              </a:rPr>
              <a:t> </a:t>
            </a:r>
            <a:r>
              <a:rPr lang="en-US" sz="2000" b="1" dirty="0" err="1">
                <a:solidFill>
                  <a:schemeClr val="tx1"/>
                </a:solidFill>
              </a:rPr>
              <a:t>Jabour</a:t>
            </a:r>
            <a:r>
              <a:rPr lang="en-US" sz="2000" b="1" dirty="0">
                <a:solidFill>
                  <a:schemeClr val="tx1"/>
                </a:solidFill>
              </a:rPr>
              <a:t> – Login and signup</a:t>
            </a:r>
          </a:p>
          <a:p>
            <a:pPr lvl="1" indent="-342900">
              <a:spcBef>
                <a:spcPts val="0"/>
              </a:spcBef>
              <a:buSzPts val="1800"/>
              <a:buFont typeface="Arial" panose="020B0604020202020204" pitchFamily="34" charset="0"/>
              <a:buChar char="•"/>
            </a:pPr>
            <a:r>
              <a:rPr lang="en-US" sz="2000" b="1" dirty="0">
                <a:solidFill>
                  <a:schemeClr val="tx1"/>
                </a:solidFill>
              </a:rPr>
              <a:t>Lane Byers – Dashboard</a:t>
            </a:r>
          </a:p>
          <a:p>
            <a:pPr lvl="1" indent="-342900">
              <a:spcBef>
                <a:spcPts val="0"/>
              </a:spcBef>
              <a:buSzPts val="1800"/>
              <a:buFont typeface="Arial" panose="020B0604020202020204" pitchFamily="34" charset="0"/>
              <a:buChar char="•"/>
            </a:pPr>
            <a:r>
              <a:rPr lang="en-US" sz="2000" b="1" dirty="0">
                <a:solidFill>
                  <a:schemeClr val="tx1"/>
                </a:solidFill>
              </a:rPr>
              <a:t>Robert Field – PowerPoint, README, API Support</a:t>
            </a:r>
            <a:endParaRPr sz="2000" b="1" dirty="0">
              <a:solidFill>
                <a:schemeClr val="tx1"/>
              </a:solidFill>
            </a:endParaRPr>
          </a:p>
        </p:txBody>
      </p:sp>
      <p:pic>
        <p:nvPicPr>
          <p:cNvPr id="4" name="Picture 3">
            <a:extLst>
              <a:ext uri="{FF2B5EF4-FFF2-40B4-BE49-F238E27FC236}">
                <a16:creationId xmlns:a16="http://schemas.microsoft.com/office/drawing/2014/main" id="{D58E7C15-3DE4-47C9-B151-F8159F3BA8DF}"/>
              </a:ext>
            </a:extLst>
          </p:cNvPr>
          <p:cNvPicPr>
            <a:picLocks noChangeAspect="1"/>
          </p:cNvPicPr>
          <p:nvPr/>
        </p:nvPicPr>
        <p:blipFill>
          <a:blip r:embed="rId3"/>
          <a:stretch>
            <a:fillRect/>
          </a:stretch>
        </p:blipFill>
        <p:spPr>
          <a:xfrm>
            <a:off x="7974020" y="4159011"/>
            <a:ext cx="858280" cy="820613"/>
          </a:xfrm>
          <a:prstGeom prst="rect">
            <a:avLst/>
          </a:prstGeom>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prstGeom prst="rect">
            <a:avLst/>
          </a:prstGeom>
        </p:spPr>
        <p:txBody>
          <a:bodyPr spcFirstLastPara="1" wrap="square" lIns="91425" tIns="91425" rIns="91425" bIns="91425" anchor="t" anchorCtr="0">
            <a:noAutofit/>
          </a:bodyPr>
          <a:lstStyle/>
          <a:p>
            <a:pPr>
              <a:buSzPts val="3600"/>
            </a:pPr>
            <a:r>
              <a:rPr lang="en" sz="3600" dirty="0">
                <a:solidFill>
                  <a:srgbClr val="4A5896"/>
                </a:solidFill>
                <a:effectLst>
                  <a:glow rad="50800">
                    <a:srgbClr val="C8CDE4"/>
                  </a:glow>
                </a:effectLst>
                <a:latin typeface="Bauhaus 93" panose="04030905020B02020C02" pitchFamily="82" charset="0"/>
              </a:rPr>
              <a:t>PROCESS - khaoula</a:t>
            </a:r>
            <a:endParaRPr sz="3600" dirty="0">
              <a:solidFill>
                <a:srgbClr val="4A5896"/>
              </a:solidFill>
              <a:effectLst>
                <a:glow rad="50800">
                  <a:srgbClr val="C8CDE4"/>
                </a:glow>
              </a:effectLst>
              <a:latin typeface="Bauhaus 93" panose="04030905020B02020C02" pitchFamily="82" charset="0"/>
            </a:endParaRPr>
          </a:p>
        </p:txBody>
      </p:sp>
      <p:sp>
        <p:nvSpPr>
          <p:cNvPr id="72" name="Google Shape;72;p16"/>
          <p:cNvSpPr txBox="1">
            <a:spLocks noGrp="1"/>
          </p:cNvSpPr>
          <p:nvPr>
            <p:ph type="body" idx="1"/>
          </p:nvPr>
        </p:nvSpPr>
        <p:spPr>
          <a:xfrm>
            <a:off x="311700" y="1152475"/>
            <a:ext cx="8520600" cy="2793883"/>
          </a:xfrm>
          <a:prstGeom prst="rect">
            <a:avLst/>
          </a:prstGeom>
        </p:spPr>
        <p:txBody>
          <a:bodyPr spcFirstLastPara="1" wrap="square" lIns="91425" tIns="91425" rIns="91425" bIns="91425" numCol="2" anchor="t" anchorCtr="0">
            <a:noAutofit/>
          </a:bodyPr>
          <a:lstStyle/>
          <a:p>
            <a:pPr lvl="0" algn="l" rtl="0">
              <a:spcBef>
                <a:spcPts val="0"/>
              </a:spcBef>
              <a:spcAft>
                <a:spcPts val="0"/>
              </a:spcAft>
              <a:buSzPts val="1800"/>
              <a:buFont typeface="Arial" panose="020B0604020202020204" pitchFamily="34" charset="0"/>
              <a:buChar char="•"/>
            </a:pPr>
            <a:r>
              <a:rPr lang="en" sz="2000" b="1" dirty="0">
                <a:solidFill>
                  <a:schemeClr val="tx1"/>
                </a:solidFill>
              </a:rPr>
              <a:t>Technologies used</a:t>
            </a:r>
          </a:p>
          <a:p>
            <a:pPr lvl="1" indent="-342900">
              <a:spcBef>
                <a:spcPts val="0"/>
              </a:spcBef>
              <a:buSzPts val="1800"/>
              <a:buFont typeface="Arial" panose="020B0604020202020204" pitchFamily="34" charset="0"/>
              <a:buChar char="•"/>
            </a:pPr>
            <a:r>
              <a:rPr lang="en" sz="2000" b="1" dirty="0">
                <a:solidFill>
                  <a:schemeClr val="tx1"/>
                </a:solidFill>
              </a:rPr>
              <a:t>API calls and models with JavaScript</a:t>
            </a:r>
          </a:p>
          <a:p>
            <a:pPr lvl="1" indent="-342900">
              <a:spcBef>
                <a:spcPts val="0"/>
              </a:spcBef>
              <a:buSzPts val="1800"/>
              <a:buFont typeface="Arial" panose="020B0604020202020204" pitchFamily="34" charset="0"/>
              <a:buChar char="•"/>
            </a:pPr>
            <a:r>
              <a:rPr lang="en" sz="2000" b="1" dirty="0">
                <a:solidFill>
                  <a:schemeClr val="tx1"/>
                </a:solidFill>
              </a:rPr>
              <a:t>Express</a:t>
            </a:r>
          </a:p>
          <a:p>
            <a:pPr lvl="1" indent="-342900">
              <a:spcBef>
                <a:spcPts val="0"/>
              </a:spcBef>
              <a:buSzPts val="1800"/>
              <a:buFont typeface="Arial" panose="020B0604020202020204" pitchFamily="34" charset="0"/>
              <a:buChar char="•"/>
            </a:pPr>
            <a:r>
              <a:rPr lang="en-US" sz="2000" b="1" dirty="0">
                <a:solidFill>
                  <a:schemeClr val="tx1"/>
                </a:solidFill>
              </a:rPr>
              <a:t>B</a:t>
            </a:r>
            <a:r>
              <a:rPr lang="en" sz="2000" b="1" dirty="0">
                <a:solidFill>
                  <a:schemeClr val="tx1"/>
                </a:solidFill>
              </a:rPr>
              <a:t>crypt</a:t>
            </a:r>
          </a:p>
          <a:p>
            <a:pPr lvl="1" indent="-342900">
              <a:spcBef>
                <a:spcPts val="0"/>
              </a:spcBef>
              <a:buSzPts val="1800"/>
              <a:buFont typeface="Arial" panose="020B0604020202020204" pitchFamily="34" charset="0"/>
              <a:buChar char="•"/>
            </a:pPr>
            <a:r>
              <a:rPr lang="en" sz="2000" b="1" dirty="0">
                <a:solidFill>
                  <a:schemeClr val="tx1"/>
                </a:solidFill>
              </a:rPr>
              <a:t>Sequelize</a:t>
            </a:r>
          </a:p>
          <a:p>
            <a:pPr lvl="0" algn="l" rtl="0">
              <a:spcBef>
                <a:spcPts val="0"/>
              </a:spcBef>
              <a:spcAft>
                <a:spcPts val="0"/>
              </a:spcAft>
              <a:buSzPts val="1800"/>
              <a:buFont typeface="Arial" panose="020B0604020202020204" pitchFamily="34" charset="0"/>
              <a:buChar char="•"/>
            </a:pPr>
            <a:endParaRPr lang="en" sz="2000" b="1" dirty="0">
              <a:solidFill>
                <a:schemeClr val="tx1"/>
              </a:solidFill>
            </a:endParaRPr>
          </a:p>
          <a:p>
            <a:pPr lvl="0" algn="l" rtl="0">
              <a:spcBef>
                <a:spcPts val="0"/>
              </a:spcBef>
              <a:spcAft>
                <a:spcPts val="0"/>
              </a:spcAft>
              <a:buSzPts val="1800"/>
              <a:buFont typeface="Arial" panose="020B0604020202020204" pitchFamily="34" charset="0"/>
              <a:buChar char="•"/>
            </a:pPr>
            <a:r>
              <a:rPr lang="en" sz="2000" b="1" dirty="0">
                <a:solidFill>
                  <a:schemeClr val="tx1"/>
                </a:solidFill>
              </a:rPr>
              <a:t>New Technology?</a:t>
            </a:r>
          </a:p>
          <a:p>
            <a:pPr lvl="1">
              <a:spcBef>
                <a:spcPts val="0"/>
              </a:spcBef>
              <a:buSzPts val="1800"/>
              <a:buFont typeface="Arial" panose="020B0604020202020204" pitchFamily="34" charset="0"/>
              <a:buChar char="•"/>
            </a:pPr>
            <a:r>
              <a:rPr lang="en-US" sz="1850" b="1" dirty="0" err="1"/>
              <a:t>Axios</a:t>
            </a:r>
            <a:endParaRPr lang="en-US" sz="1850" b="1" dirty="0">
              <a:solidFill>
                <a:schemeClr val="tx1"/>
              </a:solidFill>
            </a:endParaRPr>
          </a:p>
          <a:p>
            <a:pPr lvl="1">
              <a:spcBef>
                <a:spcPts val="0"/>
              </a:spcBef>
              <a:buSzPts val="1800"/>
              <a:buFont typeface="Arial" panose="020B0604020202020204" pitchFamily="34" charset="0"/>
              <a:buChar char="•"/>
            </a:pPr>
            <a:r>
              <a:rPr lang="en-US" sz="1850" b="1" dirty="0">
                <a:solidFill>
                  <a:schemeClr val="tx1"/>
                </a:solidFill>
              </a:rPr>
              <a:t>Board Game Atlas</a:t>
            </a:r>
          </a:p>
          <a:p>
            <a:pPr lvl="1">
              <a:spcBef>
                <a:spcPts val="0"/>
              </a:spcBef>
              <a:buSzPts val="1800"/>
              <a:buFont typeface="Arial" panose="020B0604020202020204" pitchFamily="34" charset="0"/>
              <a:buChar char="•"/>
            </a:pPr>
            <a:endParaRPr lang="en-US" sz="1850" b="1" dirty="0">
              <a:solidFill>
                <a:schemeClr val="tx1"/>
              </a:solidFill>
            </a:endParaRPr>
          </a:p>
        </p:txBody>
      </p:sp>
      <p:pic>
        <p:nvPicPr>
          <p:cNvPr id="4" name="Picture 3">
            <a:extLst>
              <a:ext uri="{FF2B5EF4-FFF2-40B4-BE49-F238E27FC236}">
                <a16:creationId xmlns:a16="http://schemas.microsoft.com/office/drawing/2014/main" id="{75AE0C4A-5DC9-4B1D-B554-F56DBE6E2E12}"/>
              </a:ext>
            </a:extLst>
          </p:cNvPr>
          <p:cNvPicPr>
            <a:picLocks noChangeAspect="1"/>
          </p:cNvPicPr>
          <p:nvPr/>
        </p:nvPicPr>
        <p:blipFill>
          <a:blip r:embed="rId3"/>
          <a:stretch>
            <a:fillRect/>
          </a:stretch>
        </p:blipFill>
        <p:spPr>
          <a:xfrm>
            <a:off x="7974020" y="4161176"/>
            <a:ext cx="858280" cy="820613"/>
          </a:xfrm>
          <a:prstGeom prst="rect">
            <a:avLst/>
          </a:prstGeom>
        </p:spPr>
      </p:pic>
    </p:spTree>
    <p:extLst>
      <p:ext uri="{BB962C8B-B14F-4D97-AF65-F5344CB8AC3E}">
        <p14:creationId xmlns:p14="http://schemas.microsoft.com/office/powerpoint/2010/main" val="93142646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buSzPts val="3600"/>
            </a:pPr>
            <a:r>
              <a:rPr lang="en" sz="3600" dirty="0">
                <a:solidFill>
                  <a:srgbClr val="4A5896"/>
                </a:solidFill>
                <a:effectLst>
                  <a:glow rad="50800">
                    <a:srgbClr val="C8CDE4"/>
                  </a:glow>
                </a:effectLst>
                <a:latin typeface="Bauhaus 93" panose="04030905020B02020C02" pitchFamily="82" charset="0"/>
              </a:rPr>
              <a:t>PROCESS - robert</a:t>
            </a:r>
            <a:endParaRPr sz="3600" dirty="0">
              <a:solidFill>
                <a:srgbClr val="4A5896"/>
              </a:solidFill>
              <a:effectLst>
                <a:glow rad="50800">
                  <a:srgbClr val="C8CDE4"/>
                </a:glow>
              </a:effectLst>
              <a:latin typeface="Bauhaus 93" panose="04030905020B02020C02" pitchFamily="82" charset="0"/>
            </a:endParaRPr>
          </a:p>
        </p:txBody>
      </p:sp>
      <p:sp>
        <p:nvSpPr>
          <p:cNvPr id="72" name="Google Shape;72;p16"/>
          <p:cNvSpPr txBox="1">
            <a:spLocks noGrp="1"/>
          </p:cNvSpPr>
          <p:nvPr>
            <p:ph type="body" idx="1"/>
          </p:nvPr>
        </p:nvSpPr>
        <p:spPr>
          <a:xfrm>
            <a:off x="311700" y="1152475"/>
            <a:ext cx="8520600" cy="2854041"/>
          </a:xfrm>
          <a:prstGeom prst="rect">
            <a:avLst/>
          </a:prstGeom>
        </p:spPr>
        <p:txBody>
          <a:bodyPr spcFirstLastPara="1" wrap="square" lIns="91425" tIns="91425" rIns="91425" bIns="91425" numCol="2" anchor="t" anchorCtr="0">
            <a:noAutofit/>
          </a:bodyPr>
          <a:lstStyle/>
          <a:p>
            <a:pPr lvl="0" algn="l" rtl="0">
              <a:spcBef>
                <a:spcPts val="0"/>
              </a:spcBef>
              <a:spcAft>
                <a:spcPts val="0"/>
              </a:spcAft>
              <a:buSzPts val="1800"/>
              <a:buFont typeface="Arial" panose="020B0604020202020204" pitchFamily="34" charset="0"/>
              <a:buChar char="•"/>
            </a:pPr>
            <a:r>
              <a:rPr lang="en" sz="2000" b="1" dirty="0">
                <a:solidFill>
                  <a:schemeClr val="tx1"/>
                </a:solidFill>
              </a:rPr>
              <a:t>Challenges</a:t>
            </a:r>
          </a:p>
          <a:p>
            <a:pPr lvl="1">
              <a:spcBef>
                <a:spcPts val="0"/>
              </a:spcBef>
              <a:buSzPts val="1800"/>
              <a:buFont typeface="Arial" panose="020B0604020202020204" pitchFamily="34" charset="0"/>
              <a:buChar char="•"/>
            </a:pPr>
            <a:r>
              <a:rPr lang="en" sz="2000" b="1" dirty="0"/>
              <a:t>GitHub pushes and pulls</a:t>
            </a:r>
          </a:p>
          <a:p>
            <a:pPr lvl="1">
              <a:spcBef>
                <a:spcPts val="0"/>
              </a:spcBef>
              <a:buSzPts val="1800"/>
              <a:buFont typeface="Arial" panose="020B0604020202020204" pitchFamily="34" charset="0"/>
              <a:buChar char="•"/>
            </a:pPr>
            <a:r>
              <a:rPr lang="en" sz="2000" b="1" dirty="0">
                <a:solidFill>
                  <a:schemeClr val="tx1"/>
                </a:solidFill>
              </a:rPr>
              <a:t>Links between several files with multiple contributors</a:t>
            </a:r>
          </a:p>
          <a:p>
            <a:pPr lvl="1">
              <a:spcBef>
                <a:spcPts val="0"/>
              </a:spcBef>
              <a:buSzPts val="1800"/>
              <a:buFont typeface="Arial" panose="020B0604020202020204" pitchFamily="34" charset="0"/>
              <a:buChar char="•"/>
            </a:pPr>
            <a:r>
              <a:rPr lang="en" sz="2000" b="1" dirty="0"/>
              <a:t>Assignment(s) and Project</a:t>
            </a:r>
            <a:endParaRPr sz="2000" b="1" dirty="0">
              <a:solidFill>
                <a:schemeClr val="tx1"/>
              </a:solidFill>
            </a:endParaRPr>
          </a:p>
          <a:p>
            <a:pPr lvl="0" algn="l" rtl="0">
              <a:spcBef>
                <a:spcPts val="0"/>
              </a:spcBef>
              <a:spcAft>
                <a:spcPts val="0"/>
              </a:spcAft>
              <a:buSzPts val="1800"/>
              <a:buFont typeface="Arial" panose="020B0604020202020204" pitchFamily="34" charset="0"/>
              <a:buChar char="•"/>
            </a:pPr>
            <a:r>
              <a:rPr lang="en" sz="2000" b="1" dirty="0">
                <a:solidFill>
                  <a:schemeClr val="tx1"/>
                </a:solidFill>
              </a:rPr>
              <a:t>Successes</a:t>
            </a:r>
          </a:p>
          <a:p>
            <a:pPr lvl="1">
              <a:spcBef>
                <a:spcPts val="0"/>
              </a:spcBef>
              <a:buSzPts val="1800"/>
              <a:buFont typeface="Arial" panose="020B0604020202020204" pitchFamily="34" charset="0"/>
              <a:buChar char="•"/>
            </a:pPr>
            <a:r>
              <a:rPr lang="en" sz="2000" b="1" dirty="0"/>
              <a:t>Full Stack</a:t>
            </a:r>
          </a:p>
          <a:p>
            <a:pPr lvl="1">
              <a:spcBef>
                <a:spcPts val="0"/>
              </a:spcBef>
              <a:buSzPts val="1800"/>
              <a:buFont typeface="Arial" panose="020B0604020202020204" pitchFamily="34" charset="0"/>
              <a:buChar char="•"/>
            </a:pPr>
            <a:r>
              <a:rPr lang="en" sz="2000" b="1" dirty="0">
                <a:solidFill>
                  <a:schemeClr val="tx1"/>
                </a:solidFill>
              </a:rPr>
              <a:t>Team Communication</a:t>
            </a:r>
          </a:p>
          <a:p>
            <a:pPr lvl="2">
              <a:spcBef>
                <a:spcPts val="0"/>
              </a:spcBef>
              <a:buSzPts val="1800"/>
              <a:buFont typeface="Arial" panose="020B0604020202020204" pitchFamily="34" charset="0"/>
              <a:buChar char="•"/>
            </a:pPr>
            <a:r>
              <a:rPr lang="en" sz="2000" b="1" dirty="0"/>
              <a:t>Slack</a:t>
            </a:r>
          </a:p>
          <a:p>
            <a:pPr lvl="2">
              <a:spcBef>
                <a:spcPts val="0"/>
              </a:spcBef>
              <a:buSzPts val="1800"/>
              <a:buFont typeface="Arial" panose="020B0604020202020204" pitchFamily="34" charset="0"/>
              <a:buChar char="•"/>
            </a:pPr>
            <a:r>
              <a:rPr lang="en" sz="2000" b="1" dirty="0">
                <a:solidFill>
                  <a:schemeClr val="tx1"/>
                </a:solidFill>
              </a:rPr>
              <a:t>Zoom</a:t>
            </a:r>
            <a:endParaRPr sz="2000" b="1" dirty="0">
              <a:solidFill>
                <a:schemeClr val="tx1"/>
              </a:solidFill>
            </a:endParaRPr>
          </a:p>
        </p:txBody>
      </p:sp>
      <p:pic>
        <p:nvPicPr>
          <p:cNvPr id="4" name="Picture 3">
            <a:extLst>
              <a:ext uri="{FF2B5EF4-FFF2-40B4-BE49-F238E27FC236}">
                <a16:creationId xmlns:a16="http://schemas.microsoft.com/office/drawing/2014/main" id="{D9F8E967-EB4A-4EF5-833E-01A268E0DC08}"/>
              </a:ext>
            </a:extLst>
          </p:cNvPr>
          <p:cNvPicPr>
            <a:picLocks noChangeAspect="1"/>
          </p:cNvPicPr>
          <p:nvPr/>
        </p:nvPicPr>
        <p:blipFill>
          <a:blip r:embed="rId3"/>
          <a:stretch>
            <a:fillRect/>
          </a:stretch>
        </p:blipFill>
        <p:spPr>
          <a:xfrm>
            <a:off x="7974020" y="4159012"/>
            <a:ext cx="858280" cy="820613"/>
          </a:xfrm>
          <a:prstGeom prst="rect">
            <a:avLst/>
          </a:prstGeom>
        </p:spPr>
      </p:pic>
    </p:spTree>
    <p:extLst>
      <p:ext uri="{BB962C8B-B14F-4D97-AF65-F5344CB8AC3E}">
        <p14:creationId xmlns:p14="http://schemas.microsoft.com/office/powerpoint/2010/main" val="149302820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solidFill>
                  <a:srgbClr val="4A5896"/>
                </a:solidFill>
                <a:effectLst>
                  <a:glow rad="50800">
                    <a:srgbClr val="C8CDE4"/>
                  </a:glow>
                </a:effectLst>
                <a:latin typeface="Bauhaus 93" panose="04030905020B02020C02" pitchFamily="82" charset="0"/>
              </a:rPr>
              <a:t>Demo - team</a:t>
            </a:r>
            <a:endParaRPr sz="3600" dirty="0">
              <a:solidFill>
                <a:srgbClr val="4A5896"/>
              </a:solidFill>
              <a:effectLst>
                <a:glow rad="50800">
                  <a:srgbClr val="C8CDE4"/>
                </a:glow>
              </a:effectLst>
              <a:latin typeface="Bauhaus 93" panose="04030905020B02020C02" pitchFamily="82" charset="0"/>
            </a:endParaRPr>
          </a:p>
        </p:txBody>
      </p:sp>
      <p:pic>
        <p:nvPicPr>
          <p:cNvPr id="4" name="Picture 3">
            <a:extLst>
              <a:ext uri="{FF2B5EF4-FFF2-40B4-BE49-F238E27FC236}">
                <a16:creationId xmlns:a16="http://schemas.microsoft.com/office/drawing/2014/main" id="{0406F0A4-AC34-4BE8-8FB7-DE4DB4728BCB}"/>
              </a:ext>
            </a:extLst>
          </p:cNvPr>
          <p:cNvPicPr>
            <a:picLocks noChangeAspect="1"/>
          </p:cNvPicPr>
          <p:nvPr/>
        </p:nvPicPr>
        <p:blipFill>
          <a:blip r:embed="rId5"/>
          <a:stretch>
            <a:fillRect/>
          </a:stretch>
        </p:blipFill>
        <p:spPr>
          <a:xfrm>
            <a:off x="7974020" y="4225112"/>
            <a:ext cx="858280" cy="820613"/>
          </a:xfrm>
          <a:prstGeom prst="rect">
            <a:avLst/>
          </a:prstGeom>
        </p:spPr>
      </p:pic>
      <p:pic>
        <p:nvPicPr>
          <p:cNvPr id="2" name="Screencastify Game Corner">
            <a:hlinkClick r:id="" action="ppaction://media"/>
            <a:extLst>
              <a:ext uri="{FF2B5EF4-FFF2-40B4-BE49-F238E27FC236}">
                <a16:creationId xmlns:a16="http://schemas.microsoft.com/office/drawing/2014/main" id="{E0C6E797-AAC1-4EBC-B133-E1F78059A35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671048" y="1354117"/>
            <a:ext cx="3801903" cy="2534602"/>
          </a:xfrm>
          <a:prstGeom prst="rect">
            <a:avLst/>
          </a:prstGeom>
          <a:ln w="38100">
            <a:solidFill>
              <a:schemeClr val="accent1"/>
            </a:solidFill>
          </a:ln>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3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prstGeom prst="rect">
            <a:avLst/>
          </a:prstGeom>
        </p:spPr>
        <p:txBody>
          <a:bodyPr spcFirstLastPara="1" wrap="square" lIns="91425" tIns="91425" rIns="91425" bIns="91425" anchor="t" anchorCtr="0">
            <a:noAutofit/>
          </a:bodyPr>
          <a:lstStyle/>
          <a:p>
            <a:pPr>
              <a:buSzPts val="3600"/>
            </a:pPr>
            <a:r>
              <a:rPr lang="en" sz="3600" dirty="0">
                <a:solidFill>
                  <a:srgbClr val="4A5896"/>
                </a:solidFill>
                <a:effectLst>
                  <a:glow rad="50800">
                    <a:srgbClr val="C8CDE4"/>
                  </a:glow>
                </a:effectLst>
                <a:latin typeface="Bauhaus 93" panose="04030905020B02020C02" pitchFamily="82" charset="0"/>
              </a:rPr>
              <a:t>FUTURE DEVELOPMENT - lane</a:t>
            </a:r>
            <a:endParaRPr sz="3600" dirty="0">
              <a:solidFill>
                <a:srgbClr val="4A5896"/>
              </a:solidFill>
              <a:effectLst>
                <a:glow rad="50800">
                  <a:srgbClr val="C8CDE4"/>
                </a:glow>
              </a:effectLst>
              <a:latin typeface="Bauhaus 93" panose="04030905020B02020C02" pitchFamily="82" charset="0"/>
            </a:endParaRPr>
          </a:p>
        </p:txBody>
      </p:sp>
      <p:sp>
        <p:nvSpPr>
          <p:cNvPr id="83" name="Google Shape;83;p18"/>
          <p:cNvSpPr txBox="1">
            <a:spLocks noGrp="1"/>
          </p:cNvSpPr>
          <p:nvPr>
            <p:ph type="body" idx="1"/>
          </p:nvPr>
        </p:nvSpPr>
        <p:spPr>
          <a:xfrm>
            <a:off x="311700" y="1152475"/>
            <a:ext cx="8520600" cy="2902167"/>
          </a:xfrm>
          <a:prstGeom prst="rect">
            <a:avLst/>
          </a:prstGeom>
        </p:spPr>
        <p:txBody>
          <a:bodyPr spcFirstLastPara="1" wrap="square" lIns="91425" tIns="91425" rIns="91425" bIns="91425" numCol="2" anchor="t" anchorCtr="0">
            <a:noAutofit/>
          </a:bodyPr>
          <a:lstStyle/>
          <a:p>
            <a:pPr marL="342900">
              <a:spcAft>
                <a:spcPts val="1600"/>
              </a:spcAft>
              <a:buFont typeface="Arial" panose="020B0604020202020204" pitchFamily="34" charset="0"/>
              <a:buChar char="•"/>
            </a:pPr>
            <a:r>
              <a:rPr lang="en-US" sz="1800" b="1" dirty="0"/>
              <a:t>Hovering over game image, user comments scroll</a:t>
            </a:r>
            <a:endParaRPr lang="en-US" sz="1800" b="1" dirty="0">
              <a:solidFill>
                <a:schemeClr val="tx1"/>
              </a:solidFill>
              <a:effectLst/>
            </a:endParaRPr>
          </a:p>
          <a:p>
            <a:pPr marL="342900">
              <a:spcAft>
                <a:spcPts val="1600"/>
              </a:spcAft>
              <a:buFont typeface="Arial" panose="020B0604020202020204" pitchFamily="34" charset="0"/>
              <a:buChar char="•"/>
            </a:pPr>
            <a:r>
              <a:rPr lang="en-US" sz="1800" b="1" dirty="0">
                <a:solidFill>
                  <a:schemeClr val="tx1"/>
                </a:solidFill>
                <a:effectLst/>
              </a:rPr>
              <a:t>Chat</a:t>
            </a:r>
          </a:p>
          <a:p>
            <a:pPr marL="342900">
              <a:spcAft>
                <a:spcPts val="1600"/>
              </a:spcAft>
              <a:buFont typeface="Arial" panose="020B0604020202020204" pitchFamily="34" charset="0"/>
              <a:buChar char="•"/>
            </a:pPr>
            <a:r>
              <a:rPr lang="en-US" sz="1800" b="1" dirty="0"/>
              <a:t>Delete lists and games</a:t>
            </a:r>
          </a:p>
          <a:p>
            <a:pPr marL="342900">
              <a:spcAft>
                <a:spcPts val="1600"/>
              </a:spcAft>
              <a:buFont typeface="Arial" panose="020B0604020202020204" pitchFamily="34" charset="0"/>
              <a:buChar char="•"/>
            </a:pPr>
            <a:r>
              <a:rPr lang="en-US" sz="1800" b="1" dirty="0">
                <a:solidFill>
                  <a:schemeClr val="tx1"/>
                </a:solidFill>
                <a:effectLst/>
              </a:rPr>
              <a:t>Top contributor lists and reviews</a:t>
            </a:r>
          </a:p>
          <a:p>
            <a:pPr marL="342900">
              <a:spcAft>
                <a:spcPts val="1600"/>
              </a:spcAft>
              <a:buFont typeface="Arial" panose="020B0604020202020204" pitchFamily="34" charset="0"/>
              <a:buChar char="•"/>
            </a:pPr>
            <a:r>
              <a:rPr lang="en-US" sz="2000" b="1" dirty="0">
                <a:solidFill>
                  <a:schemeClr val="tx1"/>
                </a:solidFill>
                <a:effectLst/>
              </a:rPr>
              <a:t>Developer section</a:t>
            </a:r>
          </a:p>
          <a:p>
            <a:pPr marL="342900">
              <a:spcAft>
                <a:spcPts val="1600"/>
              </a:spcAft>
              <a:buFont typeface="Arial" panose="020B0604020202020204" pitchFamily="34" charset="0"/>
              <a:buChar char="•"/>
            </a:pPr>
            <a:r>
              <a:rPr lang="en-US" sz="2000" b="1" dirty="0"/>
              <a:t>Link to site(s) that sells games like Amazon</a:t>
            </a:r>
          </a:p>
          <a:p>
            <a:pPr marL="342900">
              <a:spcAft>
                <a:spcPts val="1600"/>
              </a:spcAft>
              <a:buFont typeface="Arial" panose="020B0604020202020204" pitchFamily="34" charset="0"/>
              <a:buChar char="•"/>
            </a:pPr>
            <a:r>
              <a:rPr lang="en-US" sz="2000" b="1" dirty="0">
                <a:solidFill>
                  <a:schemeClr val="tx1"/>
                </a:solidFill>
                <a:effectLst/>
              </a:rPr>
              <a:t>OAuth 2.0 (access tokens)</a:t>
            </a:r>
          </a:p>
          <a:p>
            <a:pPr marL="285750" indent="-285750">
              <a:spcAft>
                <a:spcPts val="1600"/>
              </a:spcAft>
            </a:pPr>
            <a:endParaRPr dirty="0"/>
          </a:p>
        </p:txBody>
      </p:sp>
      <p:pic>
        <p:nvPicPr>
          <p:cNvPr id="4" name="Picture 3">
            <a:extLst>
              <a:ext uri="{FF2B5EF4-FFF2-40B4-BE49-F238E27FC236}">
                <a16:creationId xmlns:a16="http://schemas.microsoft.com/office/drawing/2014/main" id="{1B9BECBE-7466-4BE9-8B07-FACD0AE32F64}"/>
              </a:ext>
            </a:extLst>
          </p:cNvPr>
          <p:cNvPicPr>
            <a:picLocks noChangeAspect="1"/>
          </p:cNvPicPr>
          <p:nvPr/>
        </p:nvPicPr>
        <p:blipFill>
          <a:blip r:embed="rId3"/>
          <a:stretch>
            <a:fillRect/>
          </a:stretch>
        </p:blipFill>
        <p:spPr>
          <a:xfrm>
            <a:off x="7974020" y="4192062"/>
            <a:ext cx="858280" cy="820613"/>
          </a:xfrm>
          <a:prstGeom prst="rect">
            <a:avLst/>
          </a:prstGeom>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394237"/>
            <a:ext cx="8520600" cy="841800"/>
          </a:xfrm>
          <a:prstGeom prst="rect">
            <a:avLst/>
          </a:prstGeom>
        </p:spPr>
        <p:txBody>
          <a:bodyPr spcFirstLastPara="1" wrap="square" lIns="91425" tIns="91425" rIns="91425" bIns="91425" anchor="ctr" anchorCtr="0">
            <a:noAutofit/>
          </a:bodyPr>
          <a:lstStyle/>
          <a:p>
            <a:pPr marL="0" lvl="0" indent="0"/>
            <a:r>
              <a:rPr lang="en" dirty="0">
                <a:solidFill>
                  <a:srgbClr val="4A5896"/>
                </a:solidFill>
                <a:effectLst>
                  <a:glow rad="50800">
                    <a:srgbClr val="C8CDE4"/>
                  </a:glow>
                </a:effectLst>
                <a:latin typeface="Bauhaus 93" panose="04030905020B02020C02" pitchFamily="82" charset="0"/>
              </a:rPr>
              <a:t>PROJECT CHECKLIST</a:t>
            </a:r>
            <a:endParaRPr dirty="0">
              <a:solidFill>
                <a:srgbClr val="4A5896"/>
              </a:solidFill>
              <a:effectLst>
                <a:glow rad="50800">
                  <a:srgbClr val="C8CDE4"/>
                </a:glow>
              </a:effectLst>
              <a:latin typeface="Bauhaus 93" panose="04030905020B02020C02" pitchFamily="82" charset="0"/>
            </a:endParaRPr>
          </a:p>
        </p:txBody>
      </p:sp>
      <p:sp>
        <p:nvSpPr>
          <p:cNvPr id="4" name="TextBox 3">
            <a:extLst>
              <a:ext uri="{FF2B5EF4-FFF2-40B4-BE49-F238E27FC236}">
                <a16:creationId xmlns:a16="http://schemas.microsoft.com/office/drawing/2014/main" id="{C6D99978-46FA-4D18-ACCC-009E8F196A4E}"/>
              </a:ext>
            </a:extLst>
          </p:cNvPr>
          <p:cNvSpPr txBox="1"/>
          <p:nvPr/>
        </p:nvSpPr>
        <p:spPr>
          <a:xfrm>
            <a:off x="311700" y="1402199"/>
            <a:ext cx="8520600" cy="3170099"/>
          </a:xfrm>
          <a:prstGeom prst="rect">
            <a:avLst/>
          </a:prstGeom>
          <a:noFill/>
        </p:spPr>
        <p:txBody>
          <a:bodyPr wrap="square" numCol="2" rtlCol="0">
            <a:spAutoFit/>
          </a:bodyPr>
          <a:lstStyle/>
          <a:p>
            <a:pPr marL="285750" indent="-285750">
              <a:buFont typeface="Wingdings" panose="05000000000000000000" pitchFamily="2" charset="2"/>
              <a:buChar char="ü"/>
            </a:pPr>
            <a:r>
              <a:rPr lang="en-US" sz="2000" b="1" dirty="0"/>
              <a:t>RESTful API</a:t>
            </a:r>
          </a:p>
          <a:p>
            <a:pPr marL="285750" indent="-285750">
              <a:buFont typeface="Wingdings" panose="05000000000000000000" pitchFamily="2" charset="2"/>
              <a:buChar char="ü"/>
            </a:pPr>
            <a:r>
              <a:rPr lang="en-US" sz="2000" b="1" dirty="0"/>
              <a:t>C.R.U.D</a:t>
            </a:r>
          </a:p>
          <a:p>
            <a:pPr marL="285750" indent="-285750">
              <a:buFont typeface="Wingdings" panose="05000000000000000000" pitchFamily="2" charset="2"/>
              <a:buChar char="ü"/>
            </a:pPr>
            <a:r>
              <a:rPr lang="en-US" sz="2000" b="1" dirty="0"/>
              <a:t>Handlebars</a:t>
            </a:r>
          </a:p>
          <a:p>
            <a:pPr marL="285750" indent="-285750">
              <a:buFont typeface="Wingdings" panose="05000000000000000000" pitchFamily="2" charset="2"/>
              <a:buChar char="ü"/>
            </a:pPr>
            <a:r>
              <a:rPr lang="en-US" sz="2000" b="1" dirty="0"/>
              <a:t>MySQL and </a:t>
            </a:r>
            <a:r>
              <a:rPr lang="en-US" sz="2000" b="1" dirty="0" err="1"/>
              <a:t>Sequelize</a:t>
            </a:r>
            <a:r>
              <a:rPr lang="en-US" sz="2000" b="1" dirty="0"/>
              <a:t> ORM</a:t>
            </a:r>
          </a:p>
          <a:p>
            <a:pPr marL="285750" indent="-285750">
              <a:buFont typeface="Wingdings" panose="05000000000000000000" pitchFamily="2" charset="2"/>
              <a:buChar char="ü"/>
            </a:pPr>
            <a:r>
              <a:rPr lang="en-US" sz="2000" b="1" dirty="0"/>
              <a:t>GET and POST routes</a:t>
            </a:r>
          </a:p>
          <a:p>
            <a:pPr marL="285750" indent="-285750">
              <a:buFont typeface="Wingdings" panose="05000000000000000000" pitchFamily="2" charset="2"/>
              <a:buChar char="ü"/>
            </a:pPr>
            <a:r>
              <a:rPr lang="en-US" sz="2000" b="1" dirty="0"/>
              <a:t>Heroku with data</a:t>
            </a:r>
          </a:p>
          <a:p>
            <a:pPr marL="285750" indent="-285750">
              <a:buFont typeface="Wingdings" panose="05000000000000000000" pitchFamily="2" charset="2"/>
              <a:buChar char="ü"/>
            </a:pPr>
            <a:r>
              <a:rPr lang="en-US" b="1" dirty="0"/>
              <a:t>New technology/package/library</a:t>
            </a:r>
          </a:p>
          <a:p>
            <a:pPr marL="285750" indent="-285750">
              <a:buFont typeface="Wingdings" panose="05000000000000000000" pitchFamily="2" charset="2"/>
              <a:buChar char="ü"/>
            </a:pPr>
            <a:r>
              <a:rPr lang="en-US" sz="2000" b="1" dirty="0"/>
              <a:t>Polished UI</a:t>
            </a:r>
          </a:p>
          <a:p>
            <a:pPr marL="285750" indent="-285750">
              <a:buFont typeface="Wingdings" panose="05000000000000000000" pitchFamily="2" charset="2"/>
              <a:buChar char="ü"/>
            </a:pPr>
            <a:r>
              <a:rPr lang="en-US" sz="2000" b="1" dirty="0"/>
              <a:t>Responsive</a:t>
            </a:r>
          </a:p>
          <a:p>
            <a:pPr marL="285750" indent="-285750">
              <a:buFont typeface="Wingdings" panose="05000000000000000000" pitchFamily="2" charset="2"/>
              <a:buChar char="ü"/>
            </a:pPr>
            <a:r>
              <a:rPr lang="en-US" sz="2000" b="1" dirty="0"/>
              <a:t>Interactive</a:t>
            </a:r>
          </a:p>
          <a:p>
            <a:pPr marL="285750" indent="-285750">
              <a:buFont typeface="Wingdings" panose="05000000000000000000" pitchFamily="2" charset="2"/>
              <a:buChar char="ü"/>
            </a:pPr>
            <a:r>
              <a:rPr lang="en-US" sz="2000" b="1" dirty="0"/>
              <a:t>Folder structure with MVC paradigm</a:t>
            </a:r>
          </a:p>
          <a:p>
            <a:pPr marL="285750" indent="-285750">
              <a:buFont typeface="Wingdings" panose="05000000000000000000" pitchFamily="2" charset="2"/>
              <a:buChar char="ü"/>
            </a:pPr>
            <a:r>
              <a:rPr lang="en-US" sz="2000" b="1" dirty="0"/>
              <a:t>Authentication</a:t>
            </a:r>
          </a:p>
          <a:p>
            <a:pPr marL="285750" indent="-285750">
              <a:buFont typeface="Wingdings" panose="05000000000000000000" pitchFamily="2" charset="2"/>
              <a:buChar char="ü"/>
            </a:pPr>
            <a:r>
              <a:rPr lang="en-US" sz="2000" b="1" dirty="0"/>
              <a:t>Protect API keys</a:t>
            </a:r>
          </a:p>
          <a:p>
            <a:pPr marL="285750" indent="-285750">
              <a:buFont typeface="Wingdings" panose="05000000000000000000" pitchFamily="2" charset="2"/>
              <a:buChar char="ü"/>
            </a:pPr>
            <a:r>
              <a:rPr lang="en-US" sz="2000" b="1" dirty="0"/>
              <a:t>Clean repository</a:t>
            </a:r>
          </a:p>
          <a:p>
            <a:pPr marL="285750" indent="-285750">
              <a:buFont typeface="Wingdings" panose="05000000000000000000" pitchFamily="2" charset="2"/>
              <a:buChar char="ü"/>
            </a:pPr>
            <a:r>
              <a:rPr lang="en-US" sz="2000" b="1" dirty="0"/>
              <a:t>Quality README</a:t>
            </a:r>
          </a:p>
          <a:p>
            <a:pPr marL="285750" indent="-285750">
              <a:buFont typeface="Wingdings" panose="05000000000000000000" pitchFamily="2" charset="2"/>
              <a:buChar char="ü"/>
            </a:pPr>
            <a:r>
              <a:rPr lang="en-US" sz="2000" b="1" dirty="0"/>
              <a:t>Project added to portfolio </a:t>
            </a:r>
          </a:p>
        </p:txBody>
      </p:sp>
      <p:pic>
        <p:nvPicPr>
          <p:cNvPr id="5" name="Picture 4">
            <a:extLst>
              <a:ext uri="{FF2B5EF4-FFF2-40B4-BE49-F238E27FC236}">
                <a16:creationId xmlns:a16="http://schemas.microsoft.com/office/drawing/2014/main" id="{9C360C73-5034-4393-9392-F4F2AF85091B}"/>
              </a:ext>
            </a:extLst>
          </p:cNvPr>
          <p:cNvPicPr>
            <a:picLocks noChangeAspect="1"/>
          </p:cNvPicPr>
          <p:nvPr/>
        </p:nvPicPr>
        <p:blipFill>
          <a:blip r:embed="rId3"/>
          <a:stretch>
            <a:fillRect/>
          </a:stretch>
        </p:blipFill>
        <p:spPr>
          <a:xfrm>
            <a:off x="7974020" y="4170028"/>
            <a:ext cx="858280" cy="820613"/>
          </a:xfrm>
          <a:prstGeom prst="rect">
            <a:avLst/>
          </a:prstGeom>
        </p:spPr>
      </p:pic>
    </p:spTree>
    <p:extLst>
      <p:ext uri="{BB962C8B-B14F-4D97-AF65-F5344CB8AC3E}">
        <p14:creationId xmlns:p14="http://schemas.microsoft.com/office/powerpoint/2010/main" val="3445985554"/>
      </p:ext>
    </p:extLst>
  </p:cSld>
  <p:clrMapOvr>
    <a:masterClrMapping/>
  </p:clrMapOvr>
  <p:transition spd="slow">
    <p:push dir="u"/>
  </p:transition>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2194</TotalTime>
  <Words>304</Words>
  <Application>Microsoft Office PowerPoint</Application>
  <PresentationFormat>On-screen Show (16:9)</PresentationFormat>
  <Paragraphs>91</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Bauhaus 93</vt:lpstr>
      <vt:lpstr>Rockwell</vt:lpstr>
      <vt:lpstr>Wingdings</vt:lpstr>
      <vt:lpstr>Gallery</vt:lpstr>
      <vt:lpstr>GAME CORNER</vt:lpstr>
      <vt:lpstr>ELEVATOR PITCH - Javarris</vt:lpstr>
      <vt:lpstr>USER CONCEPT - katelyn</vt:lpstr>
      <vt:lpstr>PROCESS - khaoula</vt:lpstr>
      <vt:lpstr>PROCESS - khaoula</vt:lpstr>
      <vt:lpstr>PROCESS - robert</vt:lpstr>
      <vt:lpstr>Demo - team</vt:lpstr>
      <vt:lpstr>FUTURE DEVELOPMENT - lane</vt:lpstr>
      <vt:lpstr>PROJECT CHECKLIST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Game-aholic</dc:title>
  <dc:creator>Robert Field</dc:creator>
  <cp:lastModifiedBy>Robert Field</cp:lastModifiedBy>
  <cp:revision>44</cp:revision>
  <dcterms:modified xsi:type="dcterms:W3CDTF">2022-01-30T19:27:40Z</dcterms:modified>
</cp:coreProperties>
</file>